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5"/>
  </p:notesMasterIdLst>
  <p:sldIdLst>
    <p:sldId id="256" r:id="rId2"/>
    <p:sldId id="262" r:id="rId3"/>
    <p:sldId id="263" r:id="rId4"/>
    <p:sldId id="268" r:id="rId5"/>
    <p:sldId id="269" r:id="rId6"/>
    <p:sldId id="265" r:id="rId7"/>
    <p:sldId id="270" r:id="rId8"/>
    <p:sldId id="267" r:id="rId9"/>
    <p:sldId id="260" r:id="rId10"/>
    <p:sldId id="271" r:id="rId11"/>
    <p:sldId id="272" r:id="rId12"/>
    <p:sldId id="273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00" autoAdjust="0"/>
    <p:restoredTop sz="89098" autoAdjust="0"/>
  </p:normalViewPr>
  <p:slideViewPr>
    <p:cSldViewPr snapToGrid="0">
      <p:cViewPr varScale="1">
        <p:scale>
          <a:sx n="63" d="100"/>
          <a:sy n="63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F5C2A-82FB-42F7-A112-FFDA853D953E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4180-02B8-4EF3-9C13-17393688D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another </a:t>
            </a:r>
            <a:r>
              <a:rPr lang="en-US" dirty="0" err="1"/>
              <a:t>powerpoint</a:t>
            </a:r>
            <a:r>
              <a:rPr lang="en-US" dirty="0"/>
              <a:t> that’s is formatted for a middle schooler. Try no words, just pictures (at first).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of picture slides of the toaster tare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E4180-02B8-4EF3-9C13-17393688D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33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of picture slides of the toaster tare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09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of picture slides of the toaster tare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the text with </a:t>
            </a:r>
            <a:r>
              <a:rPr lang="en-US" dirty="0" err="1"/>
              <a:t>powerpoint</a:t>
            </a:r>
            <a:r>
              <a:rPr lang="en-US" dirty="0"/>
              <a:t>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1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find a picture of a dam?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3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this example, but can we make the image simpler?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Good. Make text pixelation proof.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57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explaining with electricity rather than water. Maybe have this be the last component we explain.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fine with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50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picture of our board. Have big fat red arrows pointing to examples. Turn this slide into a reference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53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Series of picture slides of the toaster tare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E4180-02B8-4EF3-9C13-17393688D5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5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9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931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2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89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0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2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4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9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9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0F96C-4A89-432D-99AF-1E5B8EAA89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D044FE-15FD-44C9-AF1E-794C5A83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7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onents101.com/articles/types-of-inductors-and-their-applications" TargetMode="External"/><Relationship Id="rId3" Type="http://schemas.openxmlformats.org/officeDocument/2006/relationships/hyperlink" Target="https://learn.sparkfun.com/tutorials/transistors/extending-the-water-analogy" TargetMode="External"/><Relationship Id="rId7" Type="http://schemas.openxmlformats.org/officeDocument/2006/relationships/hyperlink" Target="https://components101.com/articles/introduction-to-inductors" TargetMode="External"/><Relationship Id="rId2" Type="http://schemas.openxmlformats.org/officeDocument/2006/relationships/hyperlink" Target="https://www.theengineeringprojects.com/2018/01/introduction-to-resistor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utterstock.com/search/inductor-symbol" TargetMode="External"/><Relationship Id="rId5" Type="http://schemas.openxmlformats.org/officeDocument/2006/relationships/hyperlink" Target="https://en.wikipedia.org/wiki/Electrolytic_capacitor" TargetMode="External"/><Relationship Id="rId10" Type="http://schemas.openxmlformats.org/officeDocument/2006/relationships/hyperlink" Target="https://learn.sparkfun.com/tutorials/integrated-circuits/all" TargetMode="External"/><Relationship Id="rId4" Type="http://schemas.openxmlformats.org/officeDocument/2006/relationships/hyperlink" Target="https://www.murata.com/en-global/products/capacitor/ceramiccapacitor" TargetMode="External"/><Relationship Id="rId9" Type="http://schemas.openxmlformats.org/officeDocument/2006/relationships/hyperlink" Target="https://www.autodesk.com/products/fusion-360/blog/diode-led-wor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4859-E28E-1927-6D70-AF5EFBFB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Component Exploration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090B8-E0F8-BB89-F484-1958DB8EC1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ECEN 192</a:t>
            </a:r>
          </a:p>
        </p:txBody>
      </p:sp>
    </p:spTree>
    <p:extLst>
      <p:ext uri="{BB962C8B-B14F-4D97-AF65-F5344CB8AC3E}">
        <p14:creationId xmlns:p14="http://schemas.microsoft.com/office/powerpoint/2010/main" val="77682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0EA7-C5D4-21DB-1B51-0EB20B02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87" y="548641"/>
            <a:ext cx="3909906" cy="685800"/>
          </a:xfrm>
        </p:spPr>
        <p:txBody>
          <a:bodyPr/>
          <a:lstStyle/>
          <a:p>
            <a:r>
              <a:rPr lang="en-US" dirty="0"/>
              <a:t>Toaster Teardown</a:t>
            </a:r>
          </a:p>
        </p:txBody>
      </p:sp>
      <p:pic>
        <p:nvPicPr>
          <p:cNvPr id="7" name="Content Placeholder 6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657E677D-1E4C-22CD-0EC5-B506D9B44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34" y="1931988"/>
            <a:ext cx="5175249" cy="3881437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698A8C9-37C3-77BB-187B-B09561408FEC}"/>
              </a:ext>
            </a:extLst>
          </p:cNvPr>
          <p:cNvSpPr/>
          <p:nvPr/>
        </p:nvSpPr>
        <p:spPr>
          <a:xfrm rot="2415625">
            <a:off x="3230131" y="2003108"/>
            <a:ext cx="807720" cy="60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95A53B5-7766-D13A-17B6-50D32B2DCBFA}"/>
              </a:ext>
            </a:extLst>
          </p:cNvPr>
          <p:cNvSpPr/>
          <p:nvPr/>
        </p:nvSpPr>
        <p:spPr>
          <a:xfrm rot="7897760">
            <a:off x="7652159" y="2132656"/>
            <a:ext cx="807720" cy="60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04F48EF-EADF-8CFE-3E11-B75C1A194FC2}"/>
              </a:ext>
            </a:extLst>
          </p:cNvPr>
          <p:cNvSpPr/>
          <p:nvPr/>
        </p:nvSpPr>
        <p:spPr>
          <a:xfrm rot="13627120">
            <a:off x="7894320" y="4715829"/>
            <a:ext cx="807720" cy="60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F5B940-BDDC-D384-CA55-74DDD6CA6ABE}"/>
              </a:ext>
            </a:extLst>
          </p:cNvPr>
          <p:cNvSpPr/>
          <p:nvPr/>
        </p:nvSpPr>
        <p:spPr>
          <a:xfrm rot="19366005">
            <a:off x="3093720" y="4852989"/>
            <a:ext cx="807720" cy="60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3D5EF-44D0-809C-906E-D95A2E1D1749}"/>
              </a:ext>
            </a:extLst>
          </p:cNvPr>
          <p:cNvSpPr/>
          <p:nvPr/>
        </p:nvSpPr>
        <p:spPr>
          <a:xfrm>
            <a:off x="8417083" y="1508760"/>
            <a:ext cx="1961357" cy="8330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bottom screws</a:t>
            </a:r>
          </a:p>
        </p:txBody>
      </p:sp>
    </p:spTree>
    <p:extLst>
      <p:ext uri="{BB962C8B-B14F-4D97-AF65-F5344CB8AC3E}">
        <p14:creationId xmlns:p14="http://schemas.microsoft.com/office/powerpoint/2010/main" val="300553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0EA7-C5D4-21DB-1B51-0EB20B02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287" y="609600"/>
            <a:ext cx="3879426" cy="822960"/>
          </a:xfrm>
        </p:spPr>
        <p:txBody>
          <a:bodyPr/>
          <a:lstStyle/>
          <a:p>
            <a:r>
              <a:rPr lang="en-US" dirty="0"/>
              <a:t>Toaster Teardown</a:t>
            </a:r>
          </a:p>
        </p:txBody>
      </p:sp>
      <p:pic>
        <p:nvPicPr>
          <p:cNvPr id="7" name="Content Placeholder 6" descr="A black device with wires and wires&#10;&#10;Description automatically generated">
            <a:extLst>
              <a:ext uri="{FF2B5EF4-FFF2-40B4-BE49-F238E27FC236}">
                <a16:creationId xmlns:a16="http://schemas.microsoft.com/office/drawing/2014/main" id="{910E5296-AB2F-269B-B3AB-B8FA9006B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1" y="1962468"/>
            <a:ext cx="5175249" cy="3881437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1D0C966-FFA6-72C7-65BD-D2970A43E14B}"/>
              </a:ext>
            </a:extLst>
          </p:cNvPr>
          <p:cNvSpPr/>
          <p:nvPr/>
        </p:nvSpPr>
        <p:spPr>
          <a:xfrm rot="5400000">
            <a:off x="6309360" y="3197861"/>
            <a:ext cx="807720" cy="60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65AAB-4DC8-C4B4-882D-A086C697261E}"/>
              </a:ext>
            </a:extLst>
          </p:cNvPr>
          <p:cNvSpPr/>
          <p:nvPr/>
        </p:nvSpPr>
        <p:spPr>
          <a:xfrm>
            <a:off x="6411754" y="2178447"/>
            <a:ext cx="1752600" cy="701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screw from PCB</a:t>
            </a:r>
          </a:p>
        </p:txBody>
      </p:sp>
    </p:spTree>
    <p:extLst>
      <p:ext uri="{BB962C8B-B14F-4D97-AF65-F5344CB8AC3E}">
        <p14:creationId xmlns:p14="http://schemas.microsoft.com/office/powerpoint/2010/main" val="428606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0EA7-C5D4-21DB-1B51-0EB20B02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412" y="298216"/>
            <a:ext cx="3793751" cy="813242"/>
          </a:xfrm>
        </p:spPr>
        <p:txBody>
          <a:bodyPr/>
          <a:lstStyle/>
          <a:p>
            <a:r>
              <a:rPr lang="en-US" dirty="0"/>
              <a:t>Toaster Teardown</a:t>
            </a:r>
          </a:p>
        </p:txBody>
      </p:sp>
      <p:pic>
        <p:nvPicPr>
          <p:cNvPr id="5" name="Picture 4" descr="A black toaster on a table&#10;&#10;Description automatically generated">
            <a:extLst>
              <a:ext uri="{FF2B5EF4-FFF2-40B4-BE49-F238E27FC236}">
                <a16:creationId xmlns:a16="http://schemas.microsoft.com/office/drawing/2014/main" id="{55AA6FFD-00E9-AFB4-5D65-036F25BDB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73" y="1280159"/>
            <a:ext cx="3289953" cy="2467465"/>
          </a:xfrm>
          <a:prstGeom prst="rect">
            <a:avLst/>
          </a:prstGeom>
        </p:spPr>
      </p:pic>
      <p:pic>
        <p:nvPicPr>
          <p:cNvPr id="9" name="Content Placeholder 8" descr="A black toaster on a counter&#10;&#10;Description automatically generated">
            <a:extLst>
              <a:ext uri="{FF2B5EF4-FFF2-40B4-BE49-F238E27FC236}">
                <a16:creationId xmlns:a16="http://schemas.microsoft.com/office/drawing/2014/main" id="{3A7F96FD-55A1-40C1-DC3D-480D97D6C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92" y="1296107"/>
            <a:ext cx="3289953" cy="2467465"/>
          </a:xfrm>
        </p:spPr>
      </p:pic>
      <p:pic>
        <p:nvPicPr>
          <p:cNvPr id="11" name="Picture 10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58CA02E8-F567-F0AC-8CD5-1354EE1AE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73" y="4100974"/>
            <a:ext cx="3289954" cy="2467466"/>
          </a:xfrm>
          <a:prstGeom prst="rect">
            <a:avLst/>
          </a:prstGeom>
        </p:spPr>
      </p:pic>
      <p:pic>
        <p:nvPicPr>
          <p:cNvPr id="13" name="Picture 12" descr="A black device with wires and wires&#10;&#10;Description automatically generated">
            <a:extLst>
              <a:ext uri="{FF2B5EF4-FFF2-40B4-BE49-F238E27FC236}">
                <a16:creationId xmlns:a16="http://schemas.microsoft.com/office/drawing/2014/main" id="{BA541113-809A-4BEB-49AE-ADCDB4D74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22" y="4100974"/>
            <a:ext cx="3289952" cy="246746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EB1E033-C97F-16FF-A23F-8F1081D56582}"/>
              </a:ext>
            </a:extLst>
          </p:cNvPr>
          <p:cNvSpPr/>
          <p:nvPr/>
        </p:nvSpPr>
        <p:spPr>
          <a:xfrm>
            <a:off x="4753858" y="2338631"/>
            <a:ext cx="892002" cy="350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41012EB-B7F7-658D-2E2D-A5A6D1CB0621}"/>
              </a:ext>
            </a:extLst>
          </p:cNvPr>
          <p:cNvSpPr/>
          <p:nvPr/>
        </p:nvSpPr>
        <p:spPr>
          <a:xfrm rot="8603979">
            <a:off x="4737309" y="3868200"/>
            <a:ext cx="892002" cy="350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33BD18A-F4E6-1651-0276-B9E9D33FBF3D}"/>
              </a:ext>
            </a:extLst>
          </p:cNvPr>
          <p:cNvSpPr/>
          <p:nvPr/>
        </p:nvSpPr>
        <p:spPr>
          <a:xfrm>
            <a:off x="4856287" y="5220407"/>
            <a:ext cx="892002" cy="350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C4B79-F740-034A-185D-336F56EB864E}"/>
              </a:ext>
            </a:extLst>
          </p:cNvPr>
          <p:cNvSpPr/>
          <p:nvPr/>
        </p:nvSpPr>
        <p:spPr>
          <a:xfrm>
            <a:off x="4275366" y="1431116"/>
            <a:ext cx="1779521" cy="5846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Knob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10CAC7-5EB1-870F-B20A-6E0535B93327}"/>
              </a:ext>
            </a:extLst>
          </p:cNvPr>
          <p:cNvSpPr/>
          <p:nvPr/>
        </p:nvSpPr>
        <p:spPr>
          <a:xfrm>
            <a:off x="1966470" y="4808607"/>
            <a:ext cx="1961357" cy="8330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bottom screws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49FCB-D47B-6650-67D4-D0907CFE2C5F}"/>
              </a:ext>
            </a:extLst>
          </p:cNvPr>
          <p:cNvSpPr/>
          <p:nvPr/>
        </p:nvSpPr>
        <p:spPr>
          <a:xfrm>
            <a:off x="5910022" y="4107567"/>
            <a:ext cx="1752600" cy="701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screw from PCB</a:t>
            </a:r>
          </a:p>
        </p:txBody>
      </p:sp>
    </p:spTree>
    <p:extLst>
      <p:ext uri="{BB962C8B-B14F-4D97-AF65-F5344CB8AC3E}">
        <p14:creationId xmlns:p14="http://schemas.microsoft.com/office/powerpoint/2010/main" val="277279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C858-F25E-7129-CE83-F0CB662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1475"/>
            <a:ext cx="8596668" cy="714375"/>
          </a:xfrm>
        </p:spPr>
        <p:txBody>
          <a:bodyPr/>
          <a:lstStyle/>
          <a:p>
            <a:r>
              <a:rPr lang="en-US" dirty="0"/>
              <a:t>Image 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F6A7A-0AD5-9291-310D-5D7F6F3E6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85850"/>
            <a:ext cx="8596668" cy="540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https://www.theengineeringprojects.com/2018/01/introduction-to-resistors.html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https://learn.sparkfun.com/tutorials/transistors/extending-the-water-analogy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https://www.murata.com/en-global/products/capacitor/ceramiccapacitor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https://en.wikipedia.org/wiki/Electrolytic_capacitor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https://www.shutterstock.com/search/inductor-symbol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https://components101.com/articles/introduction-to-inductors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https://components101.com/articles/types-of-inductors-and-their-applications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https://www.autodesk.com/products/fusion-360/blog/diode-led-work/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https://learn.sparkfun.com/tutorials/integrated-circuits/all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5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DFFF-4A00-6C16-0BC8-0477BB03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24" y="609600"/>
            <a:ext cx="5190066" cy="1320800"/>
          </a:xfrm>
        </p:spPr>
        <p:txBody>
          <a:bodyPr>
            <a:normAutofit/>
          </a:bodyPr>
          <a:lstStyle/>
          <a:p>
            <a:r>
              <a:rPr lang="en-US" sz="4400" dirty="0"/>
              <a:t>Resistors</a:t>
            </a:r>
          </a:p>
        </p:txBody>
      </p:sp>
      <p:pic>
        <p:nvPicPr>
          <p:cNvPr id="12" name="Picture 11" descr="A diagram of a water treatment system&#10;&#10;Description automatically generated with medium confidence">
            <a:extLst>
              <a:ext uri="{FF2B5EF4-FFF2-40B4-BE49-F238E27FC236}">
                <a16:creationId xmlns:a16="http://schemas.microsoft.com/office/drawing/2014/main" id="{68339247-3B8F-D2AC-DC3D-E4E86FA07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6" t="8479"/>
          <a:stretch/>
        </p:blipFill>
        <p:spPr>
          <a:xfrm>
            <a:off x="6525162" y="1341120"/>
            <a:ext cx="4615277" cy="448089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CAC19D6-0DB7-813B-E85E-1D14521BE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7992"/>
          <a:stretch/>
        </p:blipFill>
        <p:spPr>
          <a:xfrm>
            <a:off x="1051561" y="4206571"/>
            <a:ext cx="4272626" cy="16154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4B106E-B9DE-285D-6FDF-4702FB326917}"/>
              </a:ext>
            </a:extLst>
          </p:cNvPr>
          <p:cNvSpPr/>
          <p:nvPr/>
        </p:nvSpPr>
        <p:spPr>
          <a:xfrm>
            <a:off x="7696200" y="1615440"/>
            <a:ext cx="211836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Less Resistance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5866B-E7E0-98B1-CB54-AD1081C4B935}"/>
              </a:ext>
            </a:extLst>
          </p:cNvPr>
          <p:cNvSpPr/>
          <p:nvPr/>
        </p:nvSpPr>
        <p:spPr>
          <a:xfrm>
            <a:off x="7696200" y="3612045"/>
            <a:ext cx="211836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More Resistance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7CA69-10DC-067B-6FFF-F6900817BBB9}"/>
              </a:ext>
            </a:extLst>
          </p:cNvPr>
          <p:cNvSpPr/>
          <p:nvPr/>
        </p:nvSpPr>
        <p:spPr>
          <a:xfrm>
            <a:off x="1078113" y="4288440"/>
            <a:ext cx="1009767" cy="4876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Resistor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2591B-57D1-626C-A3D6-F128F1A132FA}"/>
              </a:ext>
            </a:extLst>
          </p:cNvPr>
          <p:cNvSpPr/>
          <p:nvPr/>
        </p:nvSpPr>
        <p:spPr>
          <a:xfrm>
            <a:off x="3516513" y="4334160"/>
            <a:ext cx="1443636" cy="4876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269719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271C-B7E5-EA18-3B2B-644B5269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574" y="579120"/>
            <a:ext cx="4290906" cy="1320800"/>
          </a:xfrm>
        </p:spPr>
        <p:txBody>
          <a:bodyPr>
            <a:normAutofit/>
          </a:bodyPr>
          <a:lstStyle/>
          <a:p>
            <a:r>
              <a:rPr lang="en-US" sz="4400" dirty="0"/>
              <a:t>Capacitors</a:t>
            </a:r>
          </a:p>
        </p:txBody>
      </p:sp>
      <p:pic>
        <p:nvPicPr>
          <p:cNvPr id="7" name="Picture 6" descr="A group of electrolytic capacitors">
            <a:extLst>
              <a:ext uri="{FF2B5EF4-FFF2-40B4-BE49-F238E27FC236}">
                <a16:creationId xmlns:a16="http://schemas.microsoft.com/office/drawing/2014/main" id="{9F7C126B-5334-F378-45BF-A96A9AFCB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08" y="3779521"/>
            <a:ext cx="3551343" cy="2066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210CC-72DD-1A55-E112-52DF072FC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23"/>
          <a:stretch/>
        </p:blipFill>
        <p:spPr>
          <a:xfrm>
            <a:off x="1083387" y="2108200"/>
            <a:ext cx="3922530" cy="13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57168-D4E2-CC56-017D-5803DA491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22903"/>
            <a:ext cx="4088296" cy="4088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04484-920D-9616-39DA-E2A4A4E77F7C}"/>
              </a:ext>
            </a:extLst>
          </p:cNvPr>
          <p:cNvSpPr/>
          <p:nvPr/>
        </p:nvSpPr>
        <p:spPr>
          <a:xfrm>
            <a:off x="1109217" y="1656201"/>
            <a:ext cx="1796973" cy="350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Polarized Capacitor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0FCFF-545D-9781-7586-92CDBCE67930}"/>
              </a:ext>
            </a:extLst>
          </p:cNvPr>
          <p:cNvSpPr/>
          <p:nvPr/>
        </p:nvSpPr>
        <p:spPr>
          <a:xfrm>
            <a:off x="3078480" y="1656201"/>
            <a:ext cx="1927437" cy="350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Non-Polarized Capacitor</a:t>
            </a:r>
          </a:p>
        </p:txBody>
      </p:sp>
    </p:spTree>
    <p:extLst>
      <p:ext uri="{BB962C8B-B14F-4D97-AF65-F5344CB8AC3E}">
        <p14:creationId xmlns:p14="http://schemas.microsoft.com/office/powerpoint/2010/main" val="35120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9177-3CC8-6B96-1E85-C1E043A7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694" y="54864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Diode</a:t>
            </a:r>
          </a:p>
        </p:txBody>
      </p:sp>
      <p:pic>
        <p:nvPicPr>
          <p:cNvPr id="5" name="Content Placeholder 4" descr="A diagram of a resistor&#10;&#10;Description automatically generated">
            <a:extLst>
              <a:ext uri="{FF2B5EF4-FFF2-40B4-BE49-F238E27FC236}">
                <a16:creationId xmlns:a16="http://schemas.microsoft.com/office/drawing/2014/main" id="{47F75FFB-E987-C1AD-91F8-900E6C9B9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/>
          <a:stretch/>
        </p:blipFill>
        <p:spPr>
          <a:xfrm>
            <a:off x="822960" y="3058433"/>
            <a:ext cx="4058234" cy="2123168"/>
          </a:xfrm>
        </p:spPr>
      </p:pic>
      <p:pic>
        <p:nvPicPr>
          <p:cNvPr id="7" name="Picture 6" descr="Diagram of a diagram of a device&#10;&#10;Description automatically generated">
            <a:extLst>
              <a:ext uri="{FF2B5EF4-FFF2-40B4-BE49-F238E27FC236}">
                <a16:creationId xmlns:a16="http://schemas.microsoft.com/office/drawing/2014/main" id="{3E845FA9-0624-FA14-122E-C3A9FFBAF0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14348" r="40051" b="3659"/>
          <a:stretch/>
        </p:blipFill>
        <p:spPr>
          <a:xfrm>
            <a:off x="5318760" y="2133601"/>
            <a:ext cx="6446520" cy="304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FCE842-0290-3B53-5188-9C7D13FD2FE1}"/>
              </a:ext>
            </a:extLst>
          </p:cNvPr>
          <p:cNvSpPr/>
          <p:nvPr/>
        </p:nvSpPr>
        <p:spPr>
          <a:xfrm>
            <a:off x="6202680" y="2362200"/>
            <a:ext cx="2026920" cy="4724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Forward Biased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84054-7F37-0FC7-C145-850D4705889E}"/>
              </a:ext>
            </a:extLst>
          </p:cNvPr>
          <p:cNvSpPr/>
          <p:nvPr/>
        </p:nvSpPr>
        <p:spPr>
          <a:xfrm>
            <a:off x="8983980" y="2362200"/>
            <a:ext cx="2026920" cy="4724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Reverse Biased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7F772-B0C6-27C2-C969-52344402E794}"/>
              </a:ext>
            </a:extLst>
          </p:cNvPr>
          <p:cNvSpPr/>
          <p:nvPr/>
        </p:nvSpPr>
        <p:spPr>
          <a:xfrm>
            <a:off x="11087100" y="2712720"/>
            <a:ext cx="662940" cy="7162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Bias spring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299E76-1D92-9BD6-FF01-CFCC1B3FB51F}"/>
              </a:ext>
            </a:extLst>
          </p:cNvPr>
          <p:cNvSpPr/>
          <p:nvPr/>
        </p:nvSpPr>
        <p:spPr>
          <a:xfrm>
            <a:off x="5425440" y="2834640"/>
            <a:ext cx="59436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Anode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032A2-DFBC-6A25-B036-66EF7A466AA1}"/>
              </a:ext>
            </a:extLst>
          </p:cNvPr>
          <p:cNvSpPr/>
          <p:nvPr/>
        </p:nvSpPr>
        <p:spPr>
          <a:xfrm>
            <a:off x="5318760" y="4785361"/>
            <a:ext cx="77724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Cathode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B90392-D461-A527-80CB-E1CDEC5DC141}"/>
              </a:ext>
            </a:extLst>
          </p:cNvPr>
          <p:cNvSpPr/>
          <p:nvPr/>
        </p:nvSpPr>
        <p:spPr>
          <a:xfrm>
            <a:off x="5890068" y="2900680"/>
            <a:ext cx="762000" cy="4267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+12V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076EC2-9E80-6DB9-EF5A-061C8E807686}"/>
              </a:ext>
            </a:extLst>
          </p:cNvPr>
          <p:cNvSpPr/>
          <p:nvPr/>
        </p:nvSpPr>
        <p:spPr>
          <a:xfrm>
            <a:off x="8667166" y="2857500"/>
            <a:ext cx="762000" cy="4267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+12V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A9585-43DE-909A-91E5-3CA58A91B7C1}"/>
              </a:ext>
            </a:extLst>
          </p:cNvPr>
          <p:cNvSpPr/>
          <p:nvPr/>
        </p:nvSpPr>
        <p:spPr>
          <a:xfrm>
            <a:off x="6019800" y="4574541"/>
            <a:ext cx="518160" cy="4267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CA7756-B5A2-8EE5-BA6B-F8C0B77FA754}"/>
              </a:ext>
            </a:extLst>
          </p:cNvPr>
          <p:cNvSpPr/>
          <p:nvPr/>
        </p:nvSpPr>
        <p:spPr>
          <a:xfrm>
            <a:off x="8789086" y="4620262"/>
            <a:ext cx="518160" cy="4267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99BC86-158C-1D40-C24D-CB7898B360D0}"/>
              </a:ext>
            </a:extLst>
          </p:cNvPr>
          <p:cNvSpPr/>
          <p:nvPr/>
        </p:nvSpPr>
        <p:spPr>
          <a:xfrm>
            <a:off x="10119360" y="4409442"/>
            <a:ext cx="663132" cy="3606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Block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A2A976-96A1-3006-AEF2-12A7FB5D271C}"/>
              </a:ext>
            </a:extLst>
          </p:cNvPr>
          <p:cNvSpPr/>
          <p:nvPr/>
        </p:nvSpPr>
        <p:spPr>
          <a:xfrm>
            <a:off x="944880" y="3167380"/>
            <a:ext cx="975360" cy="350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Diode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B8B87C-FB65-1038-E5A0-6A1AF9EE92F4}"/>
              </a:ext>
            </a:extLst>
          </p:cNvPr>
          <p:cNvSpPr/>
          <p:nvPr/>
        </p:nvSpPr>
        <p:spPr>
          <a:xfrm>
            <a:off x="944880" y="4157844"/>
            <a:ext cx="1036320" cy="3838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Symbol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624351-0F24-505F-58C7-059FCB41021B}"/>
              </a:ext>
            </a:extLst>
          </p:cNvPr>
          <p:cNvSpPr/>
          <p:nvPr/>
        </p:nvSpPr>
        <p:spPr>
          <a:xfrm>
            <a:off x="2289618" y="3058433"/>
            <a:ext cx="1097280" cy="1648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Current Flow</a:t>
            </a:r>
          </a:p>
        </p:txBody>
      </p:sp>
    </p:spTree>
    <p:extLst>
      <p:ext uri="{BB962C8B-B14F-4D97-AF65-F5344CB8AC3E}">
        <p14:creationId xmlns:p14="http://schemas.microsoft.com/office/powerpoint/2010/main" val="73384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B4E1-1C7C-8001-F9BB-83F2C90F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4" y="472550"/>
            <a:ext cx="3458807" cy="1320800"/>
          </a:xfrm>
        </p:spPr>
        <p:txBody>
          <a:bodyPr>
            <a:normAutofit/>
          </a:bodyPr>
          <a:lstStyle/>
          <a:p>
            <a:r>
              <a:rPr lang="en-US" sz="4400" dirty="0"/>
              <a:t>Transistor</a:t>
            </a:r>
          </a:p>
        </p:txBody>
      </p:sp>
      <p:pic>
        <p:nvPicPr>
          <p:cNvPr id="6" name="Picture 5" descr="A graphic of a cross section&#10;&#10;Description automatically generated with medium confidence">
            <a:extLst>
              <a:ext uri="{FF2B5EF4-FFF2-40B4-BE49-F238E27FC236}">
                <a16:creationId xmlns:a16="http://schemas.microsoft.com/office/drawing/2014/main" id="{1B75653A-AA5B-F90C-DA72-3C03D6BB9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64" y="4003151"/>
            <a:ext cx="4546032" cy="1777778"/>
          </a:xfrm>
          <a:prstGeom prst="rect">
            <a:avLst/>
          </a:prstGeom>
        </p:spPr>
      </p:pic>
      <p:pic>
        <p:nvPicPr>
          <p:cNvPr id="8" name="Picture 7" descr="A diagram of a transistor&#10;&#10;Description automatically generated">
            <a:extLst>
              <a:ext uri="{FF2B5EF4-FFF2-40B4-BE49-F238E27FC236}">
                <a16:creationId xmlns:a16="http://schemas.microsoft.com/office/drawing/2014/main" id="{C40DFF12-EF2B-54CB-6640-C6307F30F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64" y="1742662"/>
            <a:ext cx="4546032" cy="1777778"/>
          </a:xfrm>
          <a:prstGeom prst="rect">
            <a:avLst/>
          </a:prstGeom>
        </p:spPr>
      </p:pic>
      <p:pic>
        <p:nvPicPr>
          <p:cNvPr id="21" name="Picture 20" descr="A close-up of a transistor&#10;&#10;Description automatically generated">
            <a:extLst>
              <a:ext uri="{FF2B5EF4-FFF2-40B4-BE49-F238E27FC236}">
                <a16:creationId xmlns:a16="http://schemas.microsoft.com/office/drawing/2014/main" id="{12C01D46-B520-DEB8-1C21-5A7D97B60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04" y="3087205"/>
            <a:ext cx="3458807" cy="26378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EB4B87-5FB5-5916-CA0D-FD9A41BEE7B8}"/>
              </a:ext>
            </a:extLst>
          </p:cNvPr>
          <p:cNvSpPr/>
          <p:nvPr/>
        </p:nvSpPr>
        <p:spPr>
          <a:xfrm>
            <a:off x="1455167" y="5280660"/>
            <a:ext cx="1312896" cy="2895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Transistor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C81A4-F46F-0600-C5CB-1661C4D3CB5D}"/>
              </a:ext>
            </a:extLst>
          </p:cNvPr>
          <p:cNvSpPr/>
          <p:nvPr/>
        </p:nvSpPr>
        <p:spPr>
          <a:xfrm>
            <a:off x="3097725" y="5227320"/>
            <a:ext cx="968586" cy="3962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Symbol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7BDFE-B177-1C0A-5F84-33CE63127426}"/>
              </a:ext>
            </a:extLst>
          </p:cNvPr>
          <p:cNvSpPr/>
          <p:nvPr/>
        </p:nvSpPr>
        <p:spPr>
          <a:xfrm>
            <a:off x="7962900" y="3185160"/>
            <a:ext cx="1661160" cy="320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Transistor 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260A4-B14E-3AE5-38E8-488050FE7F1C}"/>
              </a:ext>
            </a:extLst>
          </p:cNvPr>
          <p:cNvSpPr/>
          <p:nvPr/>
        </p:nvSpPr>
        <p:spPr>
          <a:xfrm>
            <a:off x="7962900" y="5445649"/>
            <a:ext cx="1661160" cy="320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Transistor Off</a:t>
            </a:r>
          </a:p>
        </p:txBody>
      </p:sp>
    </p:spTree>
    <p:extLst>
      <p:ext uri="{BB962C8B-B14F-4D97-AF65-F5344CB8AC3E}">
        <p14:creationId xmlns:p14="http://schemas.microsoft.com/office/powerpoint/2010/main" val="2549632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6886-755E-291E-05CC-ECAAFC76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64774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Inductors</a:t>
            </a:r>
          </a:p>
        </p:txBody>
      </p:sp>
      <p:pic>
        <p:nvPicPr>
          <p:cNvPr id="9" name="Picture 8" descr="A group of different inductors">
            <a:extLst>
              <a:ext uri="{FF2B5EF4-FFF2-40B4-BE49-F238E27FC236}">
                <a16:creationId xmlns:a16="http://schemas.microsoft.com/office/drawing/2014/main" id="{DDA111CE-CBD0-BC39-2A87-94F75AE3C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/>
        </p:blipFill>
        <p:spPr>
          <a:xfrm>
            <a:off x="846041" y="4556593"/>
            <a:ext cx="3032613" cy="160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32BA9-92CF-2567-E4DB-AE3F0BD7F8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41"/>
          <a:stretch/>
        </p:blipFill>
        <p:spPr>
          <a:xfrm>
            <a:off x="837747" y="2276750"/>
            <a:ext cx="3679676" cy="1602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C7A3E-3D67-8E7B-2831-676B86254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003" y="2503633"/>
            <a:ext cx="6191250" cy="2952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53616A-1598-33B1-6162-297499A82588}"/>
              </a:ext>
            </a:extLst>
          </p:cNvPr>
          <p:cNvSpPr/>
          <p:nvPr/>
        </p:nvSpPr>
        <p:spPr>
          <a:xfrm>
            <a:off x="1082693" y="2773258"/>
            <a:ext cx="1110947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Inductor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B00DD-0E5F-3E57-46CC-8D8967E471CA}"/>
              </a:ext>
            </a:extLst>
          </p:cNvPr>
          <p:cNvSpPr/>
          <p:nvPr/>
        </p:nvSpPr>
        <p:spPr>
          <a:xfrm>
            <a:off x="1082694" y="2141041"/>
            <a:ext cx="1110946" cy="376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Symbol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DE3F1-C2FF-4F04-3FEC-D172101E6475}"/>
              </a:ext>
            </a:extLst>
          </p:cNvPr>
          <p:cNvSpPr/>
          <p:nvPr/>
        </p:nvSpPr>
        <p:spPr>
          <a:xfrm>
            <a:off x="5760720" y="5498811"/>
            <a:ext cx="2194560" cy="660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Magnetic Field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2F86A-9B47-AF95-BC9F-2C7A6AAC35A8}"/>
              </a:ext>
            </a:extLst>
          </p:cNvPr>
          <p:cNvSpPr/>
          <p:nvPr/>
        </p:nvSpPr>
        <p:spPr>
          <a:xfrm>
            <a:off x="8686800" y="5498812"/>
            <a:ext cx="1415868" cy="660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Circuit</a:t>
            </a:r>
          </a:p>
        </p:txBody>
      </p:sp>
    </p:spTree>
    <p:extLst>
      <p:ext uri="{BB962C8B-B14F-4D97-AF65-F5344CB8AC3E}">
        <p14:creationId xmlns:p14="http://schemas.microsoft.com/office/powerpoint/2010/main" val="103502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2AC4-2A21-1C25-F225-C599BD28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854" y="624840"/>
            <a:ext cx="3864186" cy="1066800"/>
          </a:xfrm>
        </p:spPr>
        <p:txBody>
          <a:bodyPr>
            <a:normAutofit/>
          </a:bodyPr>
          <a:lstStyle/>
          <a:p>
            <a:r>
              <a:rPr lang="en-US" sz="4400" dirty="0"/>
              <a:t>Op Amp and IC</a:t>
            </a:r>
          </a:p>
        </p:txBody>
      </p:sp>
      <p:pic>
        <p:nvPicPr>
          <p:cNvPr id="5" name="Content Placeholder 4" descr="A diagram of a circuit board&#10;&#10;Description automatically generated">
            <a:extLst>
              <a:ext uri="{FF2B5EF4-FFF2-40B4-BE49-F238E27FC236}">
                <a16:creationId xmlns:a16="http://schemas.microsoft.com/office/drawing/2014/main" id="{0288944F-9BD6-761C-BA25-B15E42501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07" y="2642088"/>
            <a:ext cx="4245186" cy="3299527"/>
          </a:xfrm>
        </p:spPr>
      </p:pic>
    </p:spTree>
    <p:extLst>
      <p:ext uri="{BB962C8B-B14F-4D97-AF65-F5344CB8AC3E}">
        <p14:creationId xmlns:p14="http://schemas.microsoft.com/office/powerpoint/2010/main" val="371033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9EA-D238-3CF7-CF06-EB7AFEAF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7746"/>
            <a:ext cx="8596668" cy="847725"/>
          </a:xfrm>
        </p:spPr>
        <p:txBody>
          <a:bodyPr/>
          <a:lstStyle/>
          <a:p>
            <a:r>
              <a:rPr lang="en-US" dirty="0"/>
              <a:t>Standard PCB Reference Designations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48D88A-54F1-9F7E-25EA-BD88DC4C9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141334"/>
              </p:ext>
            </p:extLst>
          </p:nvPr>
        </p:nvGraphicFramePr>
        <p:xfrm>
          <a:off x="677334" y="1783079"/>
          <a:ext cx="3506152" cy="4328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634">
                  <a:extLst>
                    <a:ext uri="{9D8B030D-6E8A-4147-A177-3AD203B41FA5}">
                      <a16:colId xmlns:a16="http://schemas.microsoft.com/office/drawing/2014/main" val="1907786018"/>
                    </a:ext>
                  </a:extLst>
                </a:gridCol>
                <a:gridCol w="2064518">
                  <a:extLst>
                    <a:ext uri="{9D8B030D-6E8A-4147-A177-3AD203B41FA5}">
                      <a16:colId xmlns:a16="http://schemas.microsoft.com/office/drawing/2014/main" val="3160750406"/>
                    </a:ext>
                  </a:extLst>
                </a:gridCol>
              </a:tblGrid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Designator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08207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Resistor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42102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Capacitor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80284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209844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Transformer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057354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896965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Transistor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044183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U, 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Integrated Chip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390628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en-US" dirty="0"/>
                        <a:t>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37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04A1C44-7BE7-F60E-E572-97047702A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3111" r="13704" b="45777"/>
          <a:stretch/>
        </p:blipFill>
        <p:spPr>
          <a:xfrm rot="10800000">
            <a:off x="5162498" y="3947160"/>
            <a:ext cx="6587542" cy="241804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86BA67-EAA7-81CD-F3D3-33129C415FB8}"/>
              </a:ext>
            </a:extLst>
          </p:cNvPr>
          <p:cNvSpPr/>
          <p:nvPr/>
        </p:nvSpPr>
        <p:spPr>
          <a:xfrm>
            <a:off x="6493790" y="4947167"/>
            <a:ext cx="1962479" cy="1418040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4B1B1C-A5F6-FC5F-FB7F-9DE29E6DA742}"/>
              </a:ext>
            </a:extLst>
          </p:cNvPr>
          <p:cNvCxnSpPr>
            <a:cxnSpLocks/>
          </p:cNvCxnSpPr>
          <p:nvPr/>
        </p:nvCxnSpPr>
        <p:spPr>
          <a:xfrm flipV="1">
            <a:off x="8456269" y="4619559"/>
            <a:ext cx="532748" cy="1745648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82A1FE-639F-B73D-EBBB-AAAC6DCAE8BB}"/>
              </a:ext>
            </a:extLst>
          </p:cNvPr>
          <p:cNvCxnSpPr>
            <a:cxnSpLocks/>
          </p:cNvCxnSpPr>
          <p:nvPr/>
        </p:nvCxnSpPr>
        <p:spPr>
          <a:xfrm flipH="1" flipV="1">
            <a:off x="4643539" y="4684549"/>
            <a:ext cx="1850251" cy="168931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C3AB9D-8727-AF23-430B-92BD601799DE}"/>
              </a:ext>
            </a:extLst>
          </p:cNvPr>
          <p:cNvCxnSpPr>
            <a:cxnSpLocks/>
          </p:cNvCxnSpPr>
          <p:nvPr/>
        </p:nvCxnSpPr>
        <p:spPr>
          <a:xfrm flipH="1" flipV="1">
            <a:off x="6145965" y="4619559"/>
            <a:ext cx="327371" cy="348105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14DD9B-D382-EEE7-0907-1B3F17BB1541}"/>
              </a:ext>
            </a:extLst>
          </p:cNvPr>
          <p:cNvCxnSpPr>
            <a:cxnSpLocks/>
          </p:cNvCxnSpPr>
          <p:nvPr/>
        </p:nvCxnSpPr>
        <p:spPr>
          <a:xfrm flipV="1">
            <a:off x="8456269" y="4619559"/>
            <a:ext cx="36186" cy="327608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2176552-163C-7F6E-7A0A-D0C6F4FFDB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27" r="19638" b="45716"/>
          <a:stretch/>
        </p:blipFill>
        <p:spPr>
          <a:xfrm rot="10800000">
            <a:off x="4693110" y="1783079"/>
            <a:ext cx="4282440" cy="2836480"/>
          </a:xfrm>
          <a:prstGeom prst="rect">
            <a:avLst/>
          </a:prstGeom>
          <a:ln w="63500">
            <a:solidFill>
              <a:schemeClr val="accent6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29EE8A-3B23-7CEF-10AC-9868E3EDB6D6}"/>
              </a:ext>
            </a:extLst>
          </p:cNvPr>
          <p:cNvSpPr txBox="1"/>
          <p:nvPr/>
        </p:nvSpPr>
        <p:spPr>
          <a:xfrm>
            <a:off x="7126515" y="1783079"/>
            <a:ext cx="653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E23CBB-2182-82DC-C1D1-BDE523E26051}"/>
              </a:ext>
            </a:extLst>
          </p:cNvPr>
          <p:cNvSpPr txBox="1"/>
          <p:nvPr/>
        </p:nvSpPr>
        <p:spPr>
          <a:xfrm>
            <a:off x="6095103" y="1797593"/>
            <a:ext cx="6533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Q1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D4AB2-76D9-F209-BE07-C1356EA842F8}"/>
              </a:ext>
            </a:extLst>
          </p:cNvPr>
          <p:cNvSpPr txBox="1"/>
          <p:nvPr/>
        </p:nvSpPr>
        <p:spPr>
          <a:xfrm>
            <a:off x="5398247" y="2318436"/>
            <a:ext cx="653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BA8BF5-101C-A442-28B3-F4D829F44BD4}"/>
              </a:ext>
            </a:extLst>
          </p:cNvPr>
          <p:cNvSpPr txBox="1"/>
          <p:nvPr/>
        </p:nvSpPr>
        <p:spPr>
          <a:xfrm rot="16200000">
            <a:off x="4649611" y="3340069"/>
            <a:ext cx="653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R11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37A2F-8AB1-8EC8-983D-9A430B7C51BD}"/>
              </a:ext>
            </a:extLst>
          </p:cNvPr>
          <p:cNvSpPr txBox="1"/>
          <p:nvPr/>
        </p:nvSpPr>
        <p:spPr>
          <a:xfrm rot="16200000">
            <a:off x="6609771" y="2898271"/>
            <a:ext cx="545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DBF675-A1AE-836F-3C9B-2C8429A2C1EB}"/>
              </a:ext>
            </a:extLst>
          </p:cNvPr>
          <p:cNvSpPr txBox="1"/>
          <p:nvPr/>
        </p:nvSpPr>
        <p:spPr>
          <a:xfrm>
            <a:off x="6638851" y="4058538"/>
            <a:ext cx="521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3CFF94-E44D-F7D4-465C-CA1BB236D603}"/>
              </a:ext>
            </a:extLst>
          </p:cNvPr>
          <p:cNvSpPr txBox="1"/>
          <p:nvPr/>
        </p:nvSpPr>
        <p:spPr>
          <a:xfrm rot="18900000">
            <a:off x="8192282" y="3185714"/>
            <a:ext cx="494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R7</a:t>
            </a:r>
          </a:p>
        </p:txBody>
      </p:sp>
    </p:spTree>
    <p:extLst>
      <p:ext uri="{BB962C8B-B14F-4D97-AF65-F5344CB8AC3E}">
        <p14:creationId xmlns:p14="http://schemas.microsoft.com/office/powerpoint/2010/main" val="143078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0EA7-C5D4-21DB-1B51-0EB20B02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627" y="670560"/>
            <a:ext cx="3772746" cy="822960"/>
          </a:xfrm>
        </p:spPr>
        <p:txBody>
          <a:bodyPr/>
          <a:lstStyle/>
          <a:p>
            <a:r>
              <a:rPr lang="en-US" dirty="0"/>
              <a:t>Toaster Teardown</a:t>
            </a:r>
          </a:p>
        </p:txBody>
      </p:sp>
      <p:pic>
        <p:nvPicPr>
          <p:cNvPr id="7" name="Content Placeholder 6" descr="A black toaster on a table&#10;&#10;Description automatically generated">
            <a:extLst>
              <a:ext uri="{FF2B5EF4-FFF2-40B4-BE49-F238E27FC236}">
                <a16:creationId xmlns:a16="http://schemas.microsoft.com/office/drawing/2014/main" id="{5B47AB55-8398-71F6-5093-776407A3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1" y="2160588"/>
            <a:ext cx="5175249" cy="3881437"/>
          </a:xfrm>
        </p:spPr>
      </p:pic>
      <p:pic>
        <p:nvPicPr>
          <p:cNvPr id="9" name="Picture 8" descr="A black toaster on a counter&#10;&#10;Description automatically generated">
            <a:extLst>
              <a:ext uri="{FF2B5EF4-FFF2-40B4-BE49-F238E27FC236}">
                <a16:creationId xmlns:a16="http://schemas.microsoft.com/office/drawing/2014/main" id="{BEAB8ED1-13B7-B5F0-1CAC-97A446743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01" y="2160588"/>
            <a:ext cx="5175249" cy="388143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ABE03E3-6072-703F-FD49-FB40BA79A7F5}"/>
              </a:ext>
            </a:extLst>
          </p:cNvPr>
          <p:cNvSpPr/>
          <p:nvPr/>
        </p:nvSpPr>
        <p:spPr>
          <a:xfrm rot="7923073">
            <a:off x="4304266" y="2605344"/>
            <a:ext cx="895601" cy="6670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5511C-0601-A3A9-D21D-6504502AFBEB}"/>
              </a:ext>
            </a:extLst>
          </p:cNvPr>
          <p:cNvSpPr/>
          <p:nvPr/>
        </p:nvSpPr>
        <p:spPr>
          <a:xfrm>
            <a:off x="4678680" y="1798320"/>
            <a:ext cx="1779521" cy="5846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Knob</a:t>
            </a:r>
          </a:p>
        </p:txBody>
      </p:sp>
    </p:spTree>
    <p:extLst>
      <p:ext uri="{BB962C8B-B14F-4D97-AF65-F5344CB8AC3E}">
        <p14:creationId xmlns:p14="http://schemas.microsoft.com/office/powerpoint/2010/main" val="8516777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1177</TotalTime>
  <Words>380</Words>
  <Application>Microsoft Office PowerPoint</Application>
  <PresentationFormat>Widescreen</PresentationFormat>
  <Paragraphs>105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Trebuchet MS</vt:lpstr>
      <vt:lpstr>Wingdings 3</vt:lpstr>
      <vt:lpstr>Facet</vt:lpstr>
      <vt:lpstr>Component Exploration</vt:lpstr>
      <vt:lpstr>Resistors</vt:lpstr>
      <vt:lpstr>Capacitors</vt:lpstr>
      <vt:lpstr>Diode</vt:lpstr>
      <vt:lpstr>Transistor</vt:lpstr>
      <vt:lpstr>Inductors</vt:lpstr>
      <vt:lpstr>Op Amp and IC</vt:lpstr>
      <vt:lpstr>Standard PCB Reference Designations</vt:lpstr>
      <vt:lpstr>Toaster Teardown</vt:lpstr>
      <vt:lpstr>Toaster Teardown</vt:lpstr>
      <vt:lpstr>Toaster Teardown</vt:lpstr>
      <vt:lpstr>Toaster Teardown</vt:lpstr>
      <vt:lpstr>Image 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Anthony Cardenas</dc:creator>
  <cp:lastModifiedBy>Anthony Cardenas</cp:lastModifiedBy>
  <cp:revision>18</cp:revision>
  <dcterms:created xsi:type="dcterms:W3CDTF">2024-06-26T20:15:51Z</dcterms:created>
  <dcterms:modified xsi:type="dcterms:W3CDTF">2024-08-12T18:26:04Z</dcterms:modified>
</cp:coreProperties>
</file>